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Google Sans Medium"/>
      <p:regular r:id="rId23"/>
      <p:bold r:id="rId24"/>
      <p:italic r:id="rId25"/>
      <p:boldItalic r:id="rId26"/>
    </p:embeddedFont>
    <p:embeddedFont>
      <p:font typeface="Open Sans SemiBold"/>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GoogleSansMedium-bold.fntdata"/><Relationship Id="rId23" Type="http://schemas.openxmlformats.org/officeDocument/2006/relationships/font" Target="fonts/GoogleSans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ogleSansMedium-boldItalic.fntdata"/><Relationship Id="rId25" Type="http://schemas.openxmlformats.org/officeDocument/2006/relationships/font" Target="fonts/GoogleSansMedium-italic.fntdata"/><Relationship Id="rId28" Type="http://schemas.openxmlformats.org/officeDocument/2006/relationships/font" Target="fonts/OpenSansSemiBold-bold.fntdata"/><Relationship Id="rId27" Type="http://schemas.openxmlformats.org/officeDocument/2006/relationships/font" Target="fonts/OpenSansSemiBold-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OpenSansSemi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regular.fntdata"/><Relationship Id="rId30" Type="http://schemas.openxmlformats.org/officeDocument/2006/relationships/font" Target="fonts/OpenSansSemiBold-boldItalic.fntdata"/><Relationship Id="rId11" Type="http://schemas.openxmlformats.org/officeDocument/2006/relationships/slide" Target="slides/slide5.xml"/><Relationship Id="rId33" Type="http://schemas.openxmlformats.org/officeDocument/2006/relationships/font" Target="fonts/OpenSans-italic.fntdata"/><Relationship Id="rId10" Type="http://schemas.openxmlformats.org/officeDocument/2006/relationships/slide" Target="slides/slide4.xml"/><Relationship Id="rId32" Type="http://schemas.openxmlformats.org/officeDocument/2006/relationships/font" Target="fonts/OpenSans-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OpenSans-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d12f718f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d12f718f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cd03e5b75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cd03e5b75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cd03e5b752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cd03e5b752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96fa53b559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96fa53b559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96fa53b559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96fa53b559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ced80ebc1c_1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ed80ebc1c_1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cd03e5b75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cd03e5b75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d03e5b75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d03e5b75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800de29c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d800de29c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ed80ebc1c_1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ed80ebc1c_1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ed80ebc1c_1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ced80ebc1c_1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f814f818cb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f814f818cb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d03e5b75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d03e5b75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5e6a3402f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5e6a3402f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f814f818cb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f814f818cb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vy"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51" name="Shape 51"/>
        <p:cNvGrpSpPr/>
        <p:nvPr/>
      </p:nvGrpSpPr>
      <p:grpSpPr>
        <a:xfrm>
          <a:off x="0" y="0"/>
          <a:ext cx="0" cy="0"/>
          <a:chOff x="0" y="0"/>
          <a:chExt cx="0" cy="0"/>
        </a:xfrm>
      </p:grpSpPr>
      <p:sp>
        <p:nvSpPr>
          <p:cNvPr id="52" name="Google Shape;5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F43F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57" name="Shape 57"/>
        <p:cNvGrpSpPr/>
        <p:nvPr/>
      </p:nvGrpSpPr>
      <p:grpSpPr>
        <a:xfrm>
          <a:off x="0" y="0"/>
          <a:ext cx="0" cy="0"/>
          <a:chOff x="0" y="0"/>
          <a:chExt cx="0" cy="0"/>
        </a:xfrm>
      </p:grpSpPr>
      <p:sp>
        <p:nvSpPr>
          <p:cNvPr id="58" name="Google Shape;5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60" name="Shape 60"/>
        <p:cNvGrpSpPr/>
        <p:nvPr/>
      </p:nvGrpSpPr>
      <p:grpSpPr>
        <a:xfrm>
          <a:off x="0" y="0"/>
          <a:ext cx="0" cy="0"/>
          <a:chOff x="0" y="0"/>
          <a:chExt cx="0" cy="0"/>
        </a:xfrm>
      </p:grpSpPr>
      <p:sp>
        <p:nvSpPr>
          <p:cNvPr id="61" name="Google Shape;6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63" name="Shape 63"/>
        <p:cNvGrpSpPr/>
        <p:nvPr/>
      </p:nvGrpSpPr>
      <p:grpSpPr>
        <a:xfrm>
          <a:off x="0" y="0"/>
          <a:ext cx="0" cy="0"/>
          <a:chOff x="0" y="0"/>
          <a:chExt cx="0" cy="0"/>
        </a:xfrm>
      </p:grpSpPr>
      <p:sp>
        <p:nvSpPr>
          <p:cNvPr id="64" name="Google Shape;6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59E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66" name="Shape 66"/>
        <p:cNvGrpSpPr/>
        <p:nvPr/>
      </p:nvGrpSpPr>
      <p:grpSpPr>
        <a:xfrm>
          <a:off x="0" y="0"/>
          <a:ext cx="0" cy="0"/>
          <a:chOff x="0" y="0"/>
          <a:chExt cx="0" cy="0"/>
        </a:xfrm>
      </p:grpSpPr>
      <p:sp>
        <p:nvSpPr>
          <p:cNvPr id="67" name="Google Shape;6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10B9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olet">
  <p:cSld name="BLANK_1_1_1_1">
    <p:spTree>
      <p:nvGrpSpPr>
        <p:cNvPr id="69" name="Shape 69"/>
        <p:cNvGrpSpPr/>
        <p:nvPr/>
      </p:nvGrpSpPr>
      <p:grpSpPr>
        <a:xfrm>
          <a:off x="0" y="0"/>
          <a:ext cx="0" cy="0"/>
          <a:chOff x="0" y="0"/>
          <a:chExt cx="0" cy="0"/>
        </a:xfrm>
      </p:grpSpPr>
      <p:sp>
        <p:nvSpPr>
          <p:cNvPr id="70" name="Google Shape;7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8B5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urqois">
  <p:cSld name="BLANK_1_1_1_1_1">
    <p:spTree>
      <p:nvGrpSpPr>
        <p:cNvPr id="72" name="Shape 72"/>
        <p:cNvGrpSpPr/>
        <p:nvPr/>
      </p:nvGrpSpPr>
      <p:grpSpPr>
        <a:xfrm>
          <a:off x="0" y="0"/>
          <a:ext cx="0" cy="0"/>
          <a:chOff x="0" y="0"/>
          <a:chExt cx="0" cy="0"/>
        </a:xfrm>
      </p:grpSpPr>
      <p:sp>
        <p:nvSpPr>
          <p:cNvPr id="73" name="Google Shape;73;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20"/>
          <p:cNvSpPr/>
          <p:nvPr/>
        </p:nvSpPr>
        <p:spPr>
          <a:xfrm>
            <a:off x="0" y="329125"/>
            <a:ext cx="69300" cy="753000"/>
          </a:xfrm>
          <a:prstGeom prst="rect">
            <a:avLst/>
          </a:prstGeom>
          <a:solidFill>
            <a:srgbClr val="11C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9" name="Shape 79"/>
        <p:cNvGrpSpPr/>
        <p:nvPr/>
      </p:nvGrpSpPr>
      <p:grpSpPr>
        <a:xfrm>
          <a:off x="0" y="0"/>
          <a:ext cx="0" cy="0"/>
          <a:chOff x="0" y="0"/>
          <a:chExt cx="0" cy="0"/>
        </a:xfrm>
      </p:grpSpPr>
      <p:sp>
        <p:nvSpPr>
          <p:cNvPr id="80" name="Google Shape;80;p2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1" name="Google Shape;81;p2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2" name="Shape 82"/>
        <p:cNvGrpSpPr/>
        <p:nvPr/>
      </p:nvGrpSpPr>
      <p:grpSpPr>
        <a:xfrm>
          <a:off x="0" y="0"/>
          <a:ext cx="0" cy="0"/>
          <a:chOff x="0" y="0"/>
          <a:chExt cx="0" cy="0"/>
        </a:xfrm>
      </p:grpSpPr>
      <p:sp>
        <p:nvSpPr>
          <p:cNvPr id="83" name="Google Shape;83;p2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 name="Google Shape;8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8" name="Google Shape;8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9" name="Shape 89"/>
        <p:cNvGrpSpPr/>
        <p:nvPr/>
      </p:nvGrpSpPr>
      <p:grpSpPr>
        <a:xfrm>
          <a:off x="0" y="0"/>
          <a:ext cx="0" cy="0"/>
          <a:chOff x="0" y="0"/>
          <a:chExt cx="0" cy="0"/>
        </a:xfrm>
      </p:grpSpPr>
      <p:sp>
        <p:nvSpPr>
          <p:cNvPr id="90" name="Google Shape;90;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 name="Google Shape;91;p2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2" name="Google Shape;92;p2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3" name="Google Shape;9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2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9" name="Google Shape;99;p2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0" name="Google Shape;10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1" name="Shape 101"/>
        <p:cNvGrpSpPr/>
        <p:nvPr/>
      </p:nvGrpSpPr>
      <p:grpSpPr>
        <a:xfrm>
          <a:off x="0" y="0"/>
          <a:ext cx="0" cy="0"/>
          <a:chOff x="0" y="0"/>
          <a:chExt cx="0" cy="0"/>
        </a:xfrm>
      </p:grpSpPr>
      <p:sp>
        <p:nvSpPr>
          <p:cNvPr id="102" name="Google Shape;102;p2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3" name="Google Shape;10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4" name="Shape 104"/>
        <p:cNvGrpSpPr/>
        <p:nvPr/>
      </p:nvGrpSpPr>
      <p:grpSpPr>
        <a:xfrm>
          <a:off x="0" y="0"/>
          <a:ext cx="0" cy="0"/>
          <a:chOff x="0" y="0"/>
          <a:chExt cx="0" cy="0"/>
        </a:xfrm>
      </p:grpSpPr>
      <p:sp>
        <p:nvSpPr>
          <p:cNvPr id="105" name="Google Shape;105;p2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7" name="Google Shape;107;p2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8" name="Google Shape;108;p2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9" name="Google Shape;10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3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12" name="Google Shape;11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3" name="Shape 113"/>
        <p:cNvGrpSpPr/>
        <p:nvPr/>
      </p:nvGrpSpPr>
      <p:grpSpPr>
        <a:xfrm>
          <a:off x="0" y="0"/>
          <a:ext cx="0" cy="0"/>
          <a:chOff x="0" y="0"/>
          <a:chExt cx="0" cy="0"/>
        </a:xfrm>
      </p:grpSpPr>
      <p:sp>
        <p:nvSpPr>
          <p:cNvPr id="114" name="Google Shape;114;p3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5" name="Google Shape;115;p3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6" name="Google Shape;116;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vy" type="blank">
  <p:cSld name="BLANK">
    <p:spTree>
      <p:nvGrpSpPr>
        <p:cNvPr id="117" name="Shape 117"/>
        <p:cNvGrpSpPr/>
        <p:nvPr/>
      </p:nvGrpSpPr>
      <p:grpSpPr>
        <a:xfrm>
          <a:off x="0" y="0"/>
          <a:ext cx="0" cy="0"/>
          <a:chOff x="0" y="0"/>
          <a:chExt cx="0" cy="0"/>
        </a:xfrm>
      </p:grpSpPr>
      <p:sp>
        <p:nvSpPr>
          <p:cNvPr id="118" name="Google Shape;118;p32"/>
          <p:cNvSpPr/>
          <p:nvPr/>
        </p:nvSpPr>
        <p:spPr>
          <a:xfrm>
            <a:off x="0" y="329125"/>
            <a:ext cx="69300" cy="753000"/>
          </a:xfrm>
          <a:prstGeom prst="rect">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119" name="Shape 119"/>
        <p:cNvGrpSpPr/>
        <p:nvPr/>
      </p:nvGrpSpPr>
      <p:grpSpPr>
        <a:xfrm>
          <a:off x="0" y="0"/>
          <a:ext cx="0" cy="0"/>
          <a:chOff x="0" y="0"/>
          <a:chExt cx="0" cy="0"/>
        </a:xfrm>
      </p:grpSpPr>
      <p:sp>
        <p:nvSpPr>
          <p:cNvPr id="120" name="Google Shape;120;p33"/>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121" name="Shape 121"/>
        <p:cNvGrpSpPr/>
        <p:nvPr/>
      </p:nvGrpSpPr>
      <p:grpSpPr>
        <a:xfrm>
          <a:off x="0" y="0"/>
          <a:ext cx="0" cy="0"/>
          <a:chOff x="0" y="0"/>
          <a:chExt cx="0" cy="0"/>
        </a:xfrm>
      </p:grpSpPr>
      <p:sp>
        <p:nvSpPr>
          <p:cNvPr id="122" name="Google Shape;122;p34"/>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123" name="Shape 123"/>
        <p:cNvGrpSpPr/>
        <p:nvPr/>
      </p:nvGrpSpPr>
      <p:grpSpPr>
        <a:xfrm>
          <a:off x="0" y="0"/>
          <a:ext cx="0" cy="0"/>
          <a:chOff x="0" y="0"/>
          <a:chExt cx="0" cy="0"/>
        </a:xfrm>
      </p:grpSpPr>
      <p:sp>
        <p:nvSpPr>
          <p:cNvPr id="124" name="Google Shape;124;p35"/>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125" name="Shape 125"/>
        <p:cNvGrpSpPr/>
        <p:nvPr/>
      </p:nvGrpSpPr>
      <p:grpSpPr>
        <a:xfrm>
          <a:off x="0" y="0"/>
          <a:ext cx="0" cy="0"/>
          <a:chOff x="0" y="0"/>
          <a:chExt cx="0" cy="0"/>
        </a:xfrm>
      </p:grpSpPr>
      <p:sp>
        <p:nvSpPr>
          <p:cNvPr id="126" name="Google Shape;126;p36"/>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127" name="Shape 127"/>
        <p:cNvGrpSpPr/>
        <p:nvPr/>
      </p:nvGrpSpPr>
      <p:grpSpPr>
        <a:xfrm>
          <a:off x="0" y="0"/>
          <a:ext cx="0" cy="0"/>
          <a:chOff x="0" y="0"/>
          <a:chExt cx="0" cy="0"/>
        </a:xfrm>
      </p:grpSpPr>
      <p:sp>
        <p:nvSpPr>
          <p:cNvPr id="128" name="Google Shape;128;p37"/>
          <p:cNvSpPr/>
          <p:nvPr/>
        </p:nvSpPr>
        <p:spPr>
          <a:xfrm>
            <a:off x="0" y="329125"/>
            <a:ext cx="69300" cy="753000"/>
          </a:xfrm>
          <a:prstGeom prst="rect">
            <a:avLst/>
          </a:pr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129" name="Shape 129"/>
        <p:cNvGrpSpPr/>
        <p:nvPr/>
      </p:nvGrpSpPr>
      <p:grpSpPr>
        <a:xfrm>
          <a:off x="0" y="0"/>
          <a:ext cx="0" cy="0"/>
          <a:chOff x="0" y="0"/>
          <a:chExt cx="0" cy="0"/>
        </a:xfrm>
      </p:grpSpPr>
      <p:sp>
        <p:nvSpPr>
          <p:cNvPr id="130" name="Google Shape;130;p38"/>
          <p:cNvSpPr/>
          <p:nvPr/>
        </p:nvSpPr>
        <p:spPr>
          <a:xfrm>
            <a:off x="0" y="329125"/>
            <a:ext cx="69300" cy="753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p:cSld name="BLANK_1_1_1_1">
    <p:spTree>
      <p:nvGrpSpPr>
        <p:cNvPr id="131" name="Shape 131"/>
        <p:cNvGrpSpPr/>
        <p:nvPr/>
      </p:nvGrpSpPr>
      <p:grpSpPr>
        <a:xfrm>
          <a:off x="0" y="0"/>
          <a:ext cx="0" cy="0"/>
          <a:chOff x="0" y="0"/>
          <a:chExt cx="0" cy="0"/>
        </a:xfrm>
      </p:grpSpPr>
      <p:sp>
        <p:nvSpPr>
          <p:cNvPr id="132" name="Google Shape;132;p39"/>
          <p:cNvSpPr/>
          <p:nvPr/>
        </p:nvSpPr>
        <p:spPr>
          <a:xfrm>
            <a:off x="0" y="329125"/>
            <a:ext cx="69300" cy="7530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3" name="Shape 13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21" Type="http://schemas.openxmlformats.org/officeDocument/2006/relationships/theme" Target="../theme/theme3.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image" Target="../media/image1.png"/><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5" name="Shape 75"/>
        <p:cNvGrpSpPr/>
        <p:nvPr/>
      </p:nvGrpSpPr>
      <p:grpSpPr>
        <a:xfrm>
          <a:off x="0" y="0"/>
          <a:ext cx="0" cy="0"/>
          <a:chOff x="0" y="0"/>
          <a:chExt cx="0" cy="0"/>
        </a:xfrm>
      </p:grpSpPr>
      <p:sp>
        <p:nvSpPr>
          <p:cNvPr id="76" name="Google Shape;76;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7" name="Google Shape;77;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pic>
        <p:nvPicPr>
          <p:cNvPr id="78" name="Google Shape;78;p21"/>
          <p:cNvPicPr preferRelativeResize="0"/>
          <p:nvPr/>
        </p:nvPicPr>
        <p:blipFill>
          <a:blip r:embed="rId1">
            <a:alphaModFix/>
          </a:blip>
          <a:stretch>
            <a:fillRect/>
          </a:stretch>
        </p:blipFill>
        <p:spPr>
          <a:xfrm>
            <a:off x="8421698" y="4841325"/>
            <a:ext cx="464876" cy="15299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png"/><Relationship Id="rId6"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hyperlink" Target="https://www.figma.com/proto/f2komxDdwBqOGBj1Yk69Cy/Untitled?type=design&amp;node-id=1-2&amp;t=QRrn9oYTmtugP7ww-1&amp;scaling=min-zoom&amp;page-id=0%3A1&amp;mode=design" TargetMode="Externa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hyperlink" Target="https://drive.google.com/drive/folders/1h822hOCa0RsZXQvzVlm5CCgqW3WvSsAC?usp=shar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hyperlink" Target="https://drive.google.com/drive/folders/1h822hOCa0RsZXQvzVlm5CCgqW3WvSsAC?usp=sharing" TargetMode="External"/><Relationship Id="rId4" Type="http://schemas.openxmlformats.org/officeDocument/2006/relationships/image" Target="../media/image3.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37" name="Shape 137"/>
        <p:cNvGrpSpPr/>
        <p:nvPr/>
      </p:nvGrpSpPr>
      <p:grpSpPr>
        <a:xfrm>
          <a:off x="0" y="0"/>
          <a:ext cx="0" cy="0"/>
          <a:chOff x="0" y="0"/>
          <a:chExt cx="0" cy="0"/>
        </a:xfrm>
      </p:grpSpPr>
      <p:sp>
        <p:nvSpPr>
          <p:cNvPr id="138" name="Google Shape;138;p41"/>
          <p:cNvSpPr txBox="1"/>
          <p:nvPr/>
        </p:nvSpPr>
        <p:spPr>
          <a:xfrm>
            <a:off x="517675" y="1819750"/>
            <a:ext cx="7818900" cy="7389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3600">
                <a:solidFill>
                  <a:srgbClr val="FFFFFF"/>
                </a:solidFill>
                <a:latin typeface="Open Sans SemiBold"/>
                <a:ea typeface="Open Sans SemiBold"/>
                <a:cs typeface="Open Sans SemiBold"/>
                <a:sym typeface="Open Sans SemiBold"/>
              </a:rPr>
              <a:t>APLIKASI KONSULTASI PSIKIS</a:t>
            </a:r>
            <a:endParaRPr sz="3600">
              <a:solidFill>
                <a:srgbClr val="FFFFFF"/>
              </a:solidFill>
              <a:latin typeface="Open Sans SemiBold"/>
              <a:ea typeface="Open Sans SemiBold"/>
              <a:cs typeface="Open Sans SemiBold"/>
              <a:sym typeface="Open Sans SemiBold"/>
            </a:endParaRPr>
          </a:p>
        </p:txBody>
      </p:sp>
      <p:sp>
        <p:nvSpPr>
          <p:cNvPr id="139" name="Google Shape;139;p41"/>
          <p:cNvSpPr txBox="1"/>
          <p:nvPr/>
        </p:nvSpPr>
        <p:spPr>
          <a:xfrm>
            <a:off x="517675" y="2769675"/>
            <a:ext cx="5744400" cy="12930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FFFFFF"/>
                </a:solidFill>
                <a:latin typeface="Open Sans"/>
                <a:ea typeface="Open Sans"/>
                <a:cs typeface="Open Sans"/>
                <a:sym typeface="Open Sans"/>
              </a:rPr>
              <a:t>Ahmad Nur Fauzan     (2209106057)</a:t>
            </a:r>
            <a:endParaRPr sz="2400">
              <a:solidFill>
                <a:srgbClr val="FFFFFF"/>
              </a:solidFill>
              <a:latin typeface="Open Sans"/>
              <a:ea typeface="Open Sans"/>
              <a:cs typeface="Open Sans"/>
              <a:sym typeface="Open Sans"/>
            </a:endParaRPr>
          </a:p>
          <a:p>
            <a:pPr indent="0" lvl="0" marL="0" rtl="0" algn="l">
              <a:spcBef>
                <a:spcPts val="0"/>
              </a:spcBef>
              <a:spcAft>
                <a:spcPts val="0"/>
              </a:spcAft>
              <a:buNone/>
            </a:pPr>
            <a:r>
              <a:rPr lang="en" sz="2400">
                <a:solidFill>
                  <a:srgbClr val="FFFFFF"/>
                </a:solidFill>
                <a:latin typeface="Open Sans"/>
                <a:ea typeface="Open Sans"/>
                <a:cs typeface="Open Sans"/>
                <a:sym typeface="Open Sans"/>
              </a:rPr>
              <a:t>Muhammad Abdillah  (2209106065)</a:t>
            </a:r>
            <a:endParaRPr sz="2400">
              <a:solidFill>
                <a:srgbClr val="FFFFFF"/>
              </a:solidFill>
              <a:latin typeface="Open Sans"/>
              <a:ea typeface="Open Sans"/>
              <a:cs typeface="Open Sans"/>
              <a:sym typeface="Open Sans"/>
            </a:endParaRPr>
          </a:p>
          <a:p>
            <a:pPr indent="0" lvl="0" marL="0" rtl="0" algn="l">
              <a:spcBef>
                <a:spcPts val="0"/>
              </a:spcBef>
              <a:spcAft>
                <a:spcPts val="0"/>
              </a:spcAft>
              <a:buNone/>
            </a:pPr>
            <a:r>
              <a:rPr lang="en" sz="2400">
                <a:solidFill>
                  <a:srgbClr val="FFFFFF"/>
                </a:solidFill>
                <a:latin typeface="Open Sans"/>
                <a:ea typeface="Open Sans"/>
                <a:cs typeface="Open Sans"/>
                <a:sym typeface="Open Sans"/>
              </a:rPr>
              <a:t>Fasdatullah			     (2209106078)</a:t>
            </a:r>
            <a:endParaRPr sz="2400">
              <a:solidFill>
                <a:srgbClr val="FFFFFF"/>
              </a:solidFill>
              <a:latin typeface="Open Sans"/>
              <a:ea typeface="Open Sans"/>
              <a:cs typeface="Open Sans"/>
              <a:sym typeface="Open Sans"/>
            </a:endParaRPr>
          </a:p>
        </p:txBody>
      </p:sp>
      <p:cxnSp>
        <p:nvCxnSpPr>
          <p:cNvPr id="140" name="Google Shape;140;p41"/>
          <p:cNvCxnSpPr/>
          <p:nvPr/>
        </p:nvCxnSpPr>
        <p:spPr>
          <a:xfrm rot="10800000">
            <a:off x="517675" y="2670975"/>
            <a:ext cx="6400200" cy="60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50"/>
          <p:cNvSpPr txBox="1"/>
          <p:nvPr/>
        </p:nvSpPr>
        <p:spPr>
          <a:xfrm>
            <a:off x="517675" y="4481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Mockup</a:t>
            </a:r>
            <a:endParaRPr sz="2400">
              <a:solidFill>
                <a:srgbClr val="5F6368"/>
              </a:solidFill>
              <a:latin typeface="Open Sans"/>
              <a:ea typeface="Open Sans"/>
              <a:cs typeface="Open Sans"/>
              <a:sym typeface="Open Sans"/>
            </a:endParaRPr>
          </a:p>
        </p:txBody>
      </p:sp>
      <p:sp>
        <p:nvSpPr>
          <p:cNvPr id="220" name="Google Shape;220;p50"/>
          <p:cNvSpPr/>
          <p:nvPr/>
        </p:nvSpPr>
        <p:spPr>
          <a:xfrm>
            <a:off x="4697950" y="144785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0"/>
          <p:cNvSpPr/>
          <p:nvPr/>
        </p:nvSpPr>
        <p:spPr>
          <a:xfrm>
            <a:off x="6794100" y="144785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p50"/>
          <p:cNvPicPr preferRelativeResize="0"/>
          <p:nvPr/>
        </p:nvPicPr>
        <p:blipFill rotWithShape="1">
          <a:blip r:embed="rId3">
            <a:alphaModFix/>
          </a:blip>
          <a:srcRect b="-3439" l="-2180" r="2180" t="3440"/>
          <a:stretch/>
        </p:blipFill>
        <p:spPr>
          <a:xfrm>
            <a:off x="505650" y="1468050"/>
            <a:ext cx="1818900" cy="3354725"/>
          </a:xfrm>
          <a:prstGeom prst="rect">
            <a:avLst/>
          </a:prstGeom>
          <a:noFill/>
          <a:ln>
            <a:noFill/>
          </a:ln>
        </p:spPr>
      </p:pic>
      <p:pic>
        <p:nvPicPr>
          <p:cNvPr id="223" name="Google Shape;223;p50"/>
          <p:cNvPicPr preferRelativeResize="0"/>
          <p:nvPr/>
        </p:nvPicPr>
        <p:blipFill>
          <a:blip r:embed="rId4">
            <a:alphaModFix/>
          </a:blip>
          <a:stretch>
            <a:fillRect/>
          </a:stretch>
        </p:blipFill>
        <p:spPr>
          <a:xfrm>
            <a:off x="4686075" y="1447850"/>
            <a:ext cx="1866375" cy="3318000"/>
          </a:xfrm>
          <a:prstGeom prst="rect">
            <a:avLst/>
          </a:prstGeom>
          <a:noFill/>
          <a:ln>
            <a:noFill/>
          </a:ln>
        </p:spPr>
      </p:pic>
      <p:pic>
        <p:nvPicPr>
          <p:cNvPr id="224" name="Google Shape;224;p50"/>
          <p:cNvPicPr preferRelativeResize="0"/>
          <p:nvPr/>
        </p:nvPicPr>
        <p:blipFill>
          <a:blip r:embed="rId5">
            <a:alphaModFix/>
          </a:blip>
          <a:stretch>
            <a:fillRect/>
          </a:stretch>
        </p:blipFill>
        <p:spPr>
          <a:xfrm>
            <a:off x="2578062" y="1447838"/>
            <a:ext cx="1866375" cy="3318026"/>
          </a:xfrm>
          <a:prstGeom prst="rect">
            <a:avLst/>
          </a:prstGeom>
          <a:noFill/>
          <a:ln>
            <a:noFill/>
          </a:ln>
        </p:spPr>
      </p:pic>
      <p:pic>
        <p:nvPicPr>
          <p:cNvPr id="225" name="Google Shape;225;p50"/>
          <p:cNvPicPr preferRelativeResize="0"/>
          <p:nvPr/>
        </p:nvPicPr>
        <p:blipFill>
          <a:blip r:embed="rId6">
            <a:alphaModFix/>
          </a:blip>
          <a:stretch>
            <a:fillRect/>
          </a:stretch>
        </p:blipFill>
        <p:spPr>
          <a:xfrm>
            <a:off x="6794100" y="1447862"/>
            <a:ext cx="1866375" cy="33180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51"/>
          <p:cNvSpPr/>
          <p:nvPr/>
        </p:nvSpPr>
        <p:spPr>
          <a:xfrm>
            <a:off x="4211875" y="0"/>
            <a:ext cx="493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1"/>
          <p:cNvSpPr txBox="1"/>
          <p:nvPr/>
        </p:nvSpPr>
        <p:spPr>
          <a:xfrm>
            <a:off x="517675" y="448150"/>
            <a:ext cx="3533700" cy="5541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2400">
                <a:solidFill>
                  <a:srgbClr val="5F6368"/>
                </a:solidFill>
                <a:latin typeface="Open Sans"/>
                <a:ea typeface="Open Sans"/>
                <a:cs typeface="Open Sans"/>
                <a:sym typeface="Open Sans"/>
              </a:rPr>
              <a:t>Penjelasan Aplikasi</a:t>
            </a:r>
            <a:endParaRPr sz="2400">
              <a:solidFill>
                <a:srgbClr val="5F6368"/>
              </a:solidFill>
              <a:latin typeface="Open Sans"/>
              <a:ea typeface="Open Sans"/>
              <a:cs typeface="Open Sans"/>
              <a:sym typeface="Open Sans"/>
            </a:endParaRPr>
          </a:p>
        </p:txBody>
      </p:sp>
      <p:sp>
        <p:nvSpPr>
          <p:cNvPr id="232" name="Google Shape;232;p51"/>
          <p:cNvSpPr txBox="1"/>
          <p:nvPr/>
        </p:nvSpPr>
        <p:spPr>
          <a:xfrm>
            <a:off x="461650" y="4250200"/>
            <a:ext cx="2578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latin typeface="Open Sans"/>
                <a:ea typeface="Open Sans"/>
                <a:cs typeface="Open Sans"/>
                <a:sym typeface="Open Sans"/>
                <a:hlinkClick r:id="rId3"/>
              </a:rPr>
              <a:t>https://www.figma.com/proto/f2komxDdwBqOGBj1Yk69Cy/Untitled?type=design&amp;node-id=1-2&amp;t=QRrn9oYTmtugP7ww-1&amp;scaling=min-zoom&amp;page-id=0%3A1&amp;mode=design</a:t>
            </a:r>
            <a:r>
              <a:rPr lang="en" sz="800">
                <a:solidFill>
                  <a:srgbClr val="5F6368"/>
                </a:solidFill>
                <a:latin typeface="Open Sans"/>
                <a:ea typeface="Open Sans"/>
                <a:cs typeface="Open Sans"/>
                <a:sym typeface="Open Sans"/>
              </a:rPr>
              <a:t> </a:t>
            </a:r>
            <a:endParaRPr sz="800">
              <a:solidFill>
                <a:srgbClr val="5F6368"/>
              </a:solidFill>
              <a:latin typeface="Open Sans"/>
              <a:ea typeface="Open Sans"/>
              <a:cs typeface="Open Sans"/>
              <a:sym typeface="Open Sans"/>
            </a:endParaRPr>
          </a:p>
        </p:txBody>
      </p:sp>
      <p:pic>
        <p:nvPicPr>
          <p:cNvPr id="233" name="Google Shape;233;p51"/>
          <p:cNvPicPr preferRelativeResize="0"/>
          <p:nvPr/>
        </p:nvPicPr>
        <p:blipFill>
          <a:blip r:embed="rId4">
            <a:alphaModFix/>
          </a:blip>
          <a:stretch>
            <a:fillRect/>
          </a:stretch>
        </p:blipFill>
        <p:spPr>
          <a:xfrm>
            <a:off x="4051377" y="0"/>
            <a:ext cx="5045448" cy="5143499"/>
          </a:xfrm>
          <a:prstGeom prst="rect">
            <a:avLst/>
          </a:prstGeom>
          <a:noFill/>
          <a:ln>
            <a:noFill/>
          </a:ln>
        </p:spPr>
      </p:pic>
      <p:sp>
        <p:nvSpPr>
          <p:cNvPr id="234" name="Google Shape;234;p51"/>
          <p:cNvSpPr/>
          <p:nvPr/>
        </p:nvSpPr>
        <p:spPr>
          <a:xfrm>
            <a:off x="293075" y="1203375"/>
            <a:ext cx="513300" cy="513300"/>
          </a:xfrm>
          <a:prstGeom prst="ellipse">
            <a:avLst/>
          </a:prstGeom>
          <a:solidFill>
            <a:srgbClr val="10B9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1"/>
          <p:cNvSpPr/>
          <p:nvPr/>
        </p:nvSpPr>
        <p:spPr>
          <a:xfrm>
            <a:off x="432525" y="1329625"/>
            <a:ext cx="234394" cy="260801"/>
          </a:xfrm>
          <a:custGeom>
            <a:rect b="b" l="l" r="r" t="t"/>
            <a:pathLst>
              <a:path extrusionOk="0" h="1045" w="941">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236" name="Google Shape;236;p51"/>
          <p:cNvSpPr txBox="1"/>
          <p:nvPr/>
        </p:nvSpPr>
        <p:spPr>
          <a:xfrm>
            <a:off x="867600" y="1203375"/>
            <a:ext cx="20490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Apa Itu Aplikasi Konsultasi Psikis Online?</a:t>
            </a:r>
            <a:endParaRPr sz="1200">
              <a:solidFill>
                <a:srgbClr val="5F6368"/>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237" name="Google Shape;237;p51"/>
          <p:cNvSpPr txBox="1"/>
          <p:nvPr/>
        </p:nvSpPr>
        <p:spPr>
          <a:xfrm>
            <a:off x="923625" y="1804225"/>
            <a:ext cx="2049000" cy="164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Aplikasi psikis online adalah platform digital yang dirancang untuk membantu individu mengelola kesejahteraan mental dan emosional mereka secara online.</a:t>
            </a:r>
            <a:endParaRPr sz="1200">
              <a:solidFill>
                <a:srgbClr val="5F6368"/>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52"/>
          <p:cNvSpPr txBox="1"/>
          <p:nvPr/>
        </p:nvSpPr>
        <p:spPr>
          <a:xfrm>
            <a:off x="517675" y="4481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Fitur Aplikasi</a:t>
            </a:r>
            <a:endParaRPr sz="2400">
              <a:solidFill>
                <a:srgbClr val="5F6368"/>
              </a:solidFill>
              <a:latin typeface="Open Sans"/>
              <a:ea typeface="Open Sans"/>
              <a:cs typeface="Open Sans"/>
              <a:sym typeface="Open Sans"/>
            </a:endParaRPr>
          </a:p>
        </p:txBody>
      </p:sp>
      <p:sp>
        <p:nvSpPr>
          <p:cNvPr id="243" name="Google Shape;243;p52"/>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2"/>
          <p:cNvSpPr txBox="1"/>
          <p:nvPr/>
        </p:nvSpPr>
        <p:spPr>
          <a:xfrm>
            <a:off x="711325" y="2080400"/>
            <a:ext cx="2049000" cy="17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5F6368"/>
                </a:solidFill>
                <a:latin typeface="Open Sans"/>
                <a:ea typeface="Open Sans"/>
                <a:cs typeface="Open Sans"/>
                <a:sym typeface="Open Sans"/>
              </a:rPr>
              <a:t>Akses Mudah: Tersedia 24/7, memungkinkan individu untuk mengakses dukungan kesehatan mental kapan saja dan di mana saja.</a:t>
            </a:r>
            <a:endParaRPr sz="1300"/>
          </a:p>
        </p:txBody>
      </p:sp>
      <p:sp>
        <p:nvSpPr>
          <p:cNvPr id="245" name="Google Shape;245;p52"/>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2"/>
          <p:cNvSpPr txBox="1"/>
          <p:nvPr/>
        </p:nvSpPr>
        <p:spPr>
          <a:xfrm>
            <a:off x="3311763" y="2131175"/>
            <a:ext cx="2049000" cy="13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Pribadi dan Rahasia: Menjaga privasi pengguna dengan enkripsi data dan anonimitas.</a:t>
            </a:r>
            <a:endParaRPr sz="1300">
              <a:solidFill>
                <a:srgbClr val="5F6368"/>
              </a:solidFill>
              <a:latin typeface="Open Sans"/>
              <a:ea typeface="Open Sans"/>
              <a:cs typeface="Open Sans"/>
              <a:sym typeface="Open Sans"/>
            </a:endParaRPr>
          </a:p>
        </p:txBody>
      </p:sp>
      <p:sp>
        <p:nvSpPr>
          <p:cNvPr id="247" name="Google Shape;247;p52"/>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2"/>
          <p:cNvSpPr txBox="1"/>
          <p:nvPr/>
        </p:nvSpPr>
        <p:spPr>
          <a:xfrm>
            <a:off x="6082575" y="2080400"/>
            <a:ext cx="2049000" cy="153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Diversifikasi Pilihan: Menawarkan beragam profesional dan metode untuk memenuhi kebutuhan beragam pengguna.</a:t>
            </a:r>
            <a:endParaRPr sz="1300">
              <a:solidFill>
                <a:srgbClr val="5F6368"/>
              </a:solidFill>
              <a:latin typeface="Open Sans"/>
              <a:ea typeface="Open Sans"/>
              <a:cs typeface="Open Sans"/>
              <a:sym typeface="Open Sans"/>
            </a:endParaRPr>
          </a:p>
        </p:txBody>
      </p:sp>
      <p:sp>
        <p:nvSpPr>
          <p:cNvPr id="249" name="Google Shape;249;p52"/>
          <p:cNvSpPr/>
          <p:nvPr/>
        </p:nvSpPr>
        <p:spPr>
          <a:xfrm>
            <a:off x="14791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50" name="Google Shape;250;p52"/>
          <p:cNvSpPr/>
          <p:nvPr/>
        </p:nvSpPr>
        <p:spPr>
          <a:xfrm>
            <a:off x="41367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51" name="Google Shape;251;p52"/>
          <p:cNvSpPr/>
          <p:nvPr/>
        </p:nvSpPr>
        <p:spPr>
          <a:xfrm>
            <a:off x="67943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3"/>
          <p:cNvSpPr txBox="1"/>
          <p:nvPr/>
        </p:nvSpPr>
        <p:spPr>
          <a:xfrm>
            <a:off x="517675" y="448150"/>
            <a:ext cx="70269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Keuntungan Aplikasi Konsultasi Psikis</a:t>
            </a:r>
            <a:endParaRPr sz="2400">
              <a:solidFill>
                <a:srgbClr val="5F6368"/>
              </a:solidFill>
              <a:latin typeface="Open Sans"/>
              <a:ea typeface="Open Sans"/>
              <a:cs typeface="Open Sans"/>
              <a:sym typeface="Open Sans"/>
            </a:endParaRPr>
          </a:p>
        </p:txBody>
      </p:sp>
      <p:sp>
        <p:nvSpPr>
          <p:cNvPr id="257" name="Google Shape;257;p53"/>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3"/>
          <p:cNvSpPr txBox="1"/>
          <p:nvPr/>
        </p:nvSpPr>
        <p:spPr>
          <a:xfrm>
            <a:off x="711325" y="2080400"/>
            <a:ext cx="2049000" cy="153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5F6368"/>
                </a:solidFill>
                <a:latin typeface="Open Sans"/>
                <a:ea typeface="Open Sans"/>
                <a:cs typeface="Open Sans"/>
                <a:sym typeface="Open Sans"/>
              </a:rPr>
              <a:t>Konseling Virtual: Terhubung dengan seorang profesional psikolog atau konselor melalui panggilan video atau obrolan teks.</a:t>
            </a:r>
            <a:endParaRPr sz="1300"/>
          </a:p>
        </p:txBody>
      </p:sp>
      <p:sp>
        <p:nvSpPr>
          <p:cNvPr id="259" name="Google Shape;259;p53"/>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3"/>
          <p:cNvSpPr txBox="1"/>
          <p:nvPr/>
        </p:nvSpPr>
        <p:spPr>
          <a:xfrm>
            <a:off x="3311763" y="2131175"/>
            <a:ext cx="2049000" cy="153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Meditasi dan Relaksasi: Sediakan latihan meditasi, pernapasan, dan relaksasi untuk mengurangi stres dan kecemasan.</a:t>
            </a:r>
            <a:endParaRPr sz="1300">
              <a:solidFill>
                <a:srgbClr val="5F6368"/>
              </a:solidFill>
              <a:latin typeface="Open Sans"/>
              <a:ea typeface="Open Sans"/>
              <a:cs typeface="Open Sans"/>
              <a:sym typeface="Open Sans"/>
            </a:endParaRPr>
          </a:p>
        </p:txBody>
      </p:sp>
      <p:sp>
        <p:nvSpPr>
          <p:cNvPr id="261" name="Google Shape;261;p53"/>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3"/>
          <p:cNvSpPr txBox="1"/>
          <p:nvPr/>
        </p:nvSpPr>
        <p:spPr>
          <a:xfrm>
            <a:off x="6082575" y="2080400"/>
            <a:ext cx="2049000" cy="13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Konten Pendidikan: Menyediakan artikel, video, dan sumber daya pendidikan tentang kesehatan mental.</a:t>
            </a:r>
            <a:endParaRPr sz="1300">
              <a:solidFill>
                <a:srgbClr val="5F6368"/>
              </a:solidFill>
              <a:latin typeface="Open Sans"/>
              <a:ea typeface="Open Sans"/>
              <a:cs typeface="Open Sans"/>
              <a:sym typeface="Open Sans"/>
            </a:endParaRPr>
          </a:p>
        </p:txBody>
      </p:sp>
      <p:sp>
        <p:nvSpPr>
          <p:cNvPr id="263" name="Google Shape;263;p53"/>
          <p:cNvSpPr/>
          <p:nvPr/>
        </p:nvSpPr>
        <p:spPr>
          <a:xfrm>
            <a:off x="14791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64" name="Google Shape;264;p53"/>
          <p:cNvSpPr/>
          <p:nvPr/>
        </p:nvSpPr>
        <p:spPr>
          <a:xfrm>
            <a:off x="41367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65" name="Google Shape;265;p53"/>
          <p:cNvSpPr/>
          <p:nvPr/>
        </p:nvSpPr>
        <p:spPr>
          <a:xfrm>
            <a:off x="67943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54"/>
          <p:cNvSpPr txBox="1"/>
          <p:nvPr/>
        </p:nvSpPr>
        <p:spPr>
          <a:xfrm>
            <a:off x="517675" y="448150"/>
            <a:ext cx="70269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Dampak Positif</a:t>
            </a:r>
            <a:endParaRPr sz="2400">
              <a:solidFill>
                <a:srgbClr val="5F6368"/>
              </a:solidFill>
              <a:latin typeface="Open Sans"/>
              <a:ea typeface="Open Sans"/>
              <a:cs typeface="Open Sans"/>
              <a:sym typeface="Open Sans"/>
            </a:endParaRPr>
          </a:p>
        </p:txBody>
      </p:sp>
      <p:sp>
        <p:nvSpPr>
          <p:cNvPr id="271" name="Google Shape;271;p54"/>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4"/>
          <p:cNvSpPr txBox="1"/>
          <p:nvPr/>
        </p:nvSpPr>
        <p:spPr>
          <a:xfrm>
            <a:off x="711325" y="2080400"/>
            <a:ext cx="2049000" cy="17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5F6368"/>
                </a:solidFill>
                <a:latin typeface="Open Sans"/>
                <a:ea typeface="Open Sans"/>
                <a:cs typeface="Open Sans"/>
                <a:sym typeface="Open Sans"/>
              </a:rPr>
              <a:t>Mengurangi Stigma : Membantu mengurangi stigma seputar kesehatan mental dengan membuatnya lebih terjangkau dan mudah diakses.</a:t>
            </a:r>
            <a:endParaRPr sz="1300"/>
          </a:p>
        </p:txBody>
      </p:sp>
      <p:sp>
        <p:nvSpPr>
          <p:cNvPr id="273" name="Google Shape;273;p54"/>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4"/>
          <p:cNvSpPr txBox="1"/>
          <p:nvPr/>
        </p:nvSpPr>
        <p:spPr>
          <a:xfrm>
            <a:off x="3311763" y="2131175"/>
            <a:ext cx="2049000" cy="13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Mengurangi Tekanan : Memberikan alat untuk mengelola tekanan, kecemasan, dan depresi.</a:t>
            </a:r>
            <a:endParaRPr sz="1300">
              <a:solidFill>
                <a:srgbClr val="5F6368"/>
              </a:solidFill>
              <a:latin typeface="Open Sans"/>
              <a:ea typeface="Open Sans"/>
              <a:cs typeface="Open Sans"/>
              <a:sym typeface="Open Sans"/>
            </a:endParaRPr>
          </a:p>
        </p:txBody>
      </p:sp>
      <p:sp>
        <p:nvSpPr>
          <p:cNvPr id="275" name="Google Shape;275;p54"/>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4"/>
          <p:cNvSpPr txBox="1"/>
          <p:nvPr/>
        </p:nvSpPr>
        <p:spPr>
          <a:xfrm>
            <a:off x="6082575" y="2080400"/>
            <a:ext cx="2049000" cy="17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5F6368"/>
                </a:solidFill>
                <a:latin typeface="Open Sans"/>
                <a:ea typeface="Open Sans"/>
                <a:cs typeface="Open Sans"/>
                <a:sym typeface="Open Sans"/>
              </a:rPr>
              <a:t>Peningkatan Kualitas Hidup: Membantu individu mencapai kesejahteraan mental yang lebih baik dan meningkatkan kualitas hidup.</a:t>
            </a:r>
            <a:endParaRPr sz="1300">
              <a:solidFill>
                <a:srgbClr val="5F6368"/>
              </a:solidFill>
              <a:latin typeface="Open Sans"/>
              <a:ea typeface="Open Sans"/>
              <a:cs typeface="Open Sans"/>
              <a:sym typeface="Open Sans"/>
            </a:endParaRPr>
          </a:p>
        </p:txBody>
      </p:sp>
      <p:sp>
        <p:nvSpPr>
          <p:cNvPr id="277" name="Google Shape;277;p54"/>
          <p:cNvSpPr/>
          <p:nvPr/>
        </p:nvSpPr>
        <p:spPr>
          <a:xfrm>
            <a:off x="14791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78" name="Google Shape;278;p54"/>
          <p:cNvSpPr/>
          <p:nvPr/>
        </p:nvSpPr>
        <p:spPr>
          <a:xfrm>
            <a:off x="41367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79" name="Google Shape;279;p54"/>
          <p:cNvSpPr/>
          <p:nvPr/>
        </p:nvSpPr>
        <p:spPr>
          <a:xfrm>
            <a:off x="6794375" y="1187633"/>
            <a:ext cx="513300" cy="513300"/>
          </a:xfrm>
          <a:prstGeom prst="ellipse">
            <a:avLst/>
          </a:prstGeom>
          <a:solidFill>
            <a:srgbClr val="11C5C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5"/>
          <p:cNvSpPr txBox="1"/>
          <p:nvPr/>
        </p:nvSpPr>
        <p:spPr>
          <a:xfrm>
            <a:off x="517675" y="4481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Kesimpulan</a:t>
            </a:r>
            <a:endParaRPr sz="2400">
              <a:solidFill>
                <a:srgbClr val="5F6368"/>
              </a:solidFill>
              <a:latin typeface="Open Sans"/>
              <a:ea typeface="Open Sans"/>
              <a:cs typeface="Open Sans"/>
              <a:sym typeface="Open Sans"/>
            </a:endParaRPr>
          </a:p>
        </p:txBody>
      </p:sp>
      <p:sp>
        <p:nvSpPr>
          <p:cNvPr id="285" name="Google Shape;285;p55"/>
          <p:cNvSpPr/>
          <p:nvPr/>
        </p:nvSpPr>
        <p:spPr>
          <a:xfrm>
            <a:off x="517675" y="1832025"/>
            <a:ext cx="8088600" cy="2510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5"/>
          <p:cNvSpPr txBox="1"/>
          <p:nvPr/>
        </p:nvSpPr>
        <p:spPr>
          <a:xfrm>
            <a:off x="885175" y="2293700"/>
            <a:ext cx="7721100" cy="21588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900">
                <a:solidFill>
                  <a:srgbClr val="5F6368"/>
                </a:solidFill>
                <a:latin typeface="Open Sans"/>
                <a:ea typeface="Open Sans"/>
                <a:cs typeface="Open Sans"/>
                <a:sym typeface="Open Sans"/>
              </a:rPr>
              <a:t>Aplikasi psikis online merupakan alat yang efektif dalam membantu individu merawat kesejahteraan mental mereka. Dengan akses yang mudah dan berbagai fitur bermanfaat, aplikasi ini berpotensi mengubah cara kita merawat kesehatan mental.</a:t>
            </a:r>
            <a:endParaRPr sz="1900">
              <a:solidFill>
                <a:srgbClr val="5F6368"/>
              </a:solidFill>
              <a:latin typeface="Open Sans"/>
              <a:ea typeface="Open Sans"/>
              <a:cs typeface="Open Sans"/>
              <a:sym typeface="Open Sans"/>
            </a:endParaRPr>
          </a:p>
          <a:p>
            <a:pPr indent="0" lvl="0" marL="0" rtl="0" algn="ctr">
              <a:lnSpc>
                <a:spcPct val="115000"/>
              </a:lnSpc>
              <a:spcBef>
                <a:spcPts val="0"/>
              </a:spcBef>
              <a:spcAft>
                <a:spcPts val="0"/>
              </a:spcAft>
              <a:buClr>
                <a:schemeClr val="dk1"/>
              </a:buClr>
              <a:buSzPts val="1100"/>
              <a:buFont typeface="Arial"/>
              <a:buNone/>
            </a:pPr>
            <a:r>
              <a:t/>
            </a:r>
            <a:endParaRPr sz="1900">
              <a:solidFill>
                <a:srgbClr val="5F6368"/>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5F6368"/>
              </a:solidFill>
              <a:latin typeface="Open Sans"/>
              <a:ea typeface="Open Sans"/>
              <a:cs typeface="Open Sans"/>
              <a:sym typeface="Open Sans"/>
            </a:endParaRPr>
          </a:p>
        </p:txBody>
      </p:sp>
      <p:sp>
        <p:nvSpPr>
          <p:cNvPr id="287" name="Google Shape;287;p55"/>
          <p:cNvSpPr/>
          <p:nvPr/>
        </p:nvSpPr>
        <p:spPr>
          <a:xfrm>
            <a:off x="4230475" y="1602212"/>
            <a:ext cx="513300" cy="513300"/>
          </a:xfrm>
          <a:prstGeom prst="ellipse">
            <a:avLst/>
          </a:prstGeom>
          <a:solidFill>
            <a:srgbClr val="11C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5"/>
          <p:cNvSpPr/>
          <p:nvPr/>
        </p:nvSpPr>
        <p:spPr>
          <a:xfrm>
            <a:off x="4361825" y="1734124"/>
            <a:ext cx="250599" cy="249449"/>
          </a:xfrm>
          <a:custGeom>
            <a:rect b="b" l="l" r="r" t="t"/>
            <a:pathLst>
              <a:path extrusionOk="0" h="962" w="964">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E50"/>
        </a:solidFill>
      </p:bgPr>
    </p:bg>
    <p:spTree>
      <p:nvGrpSpPr>
        <p:cNvPr id="292" name="Shape 292"/>
        <p:cNvGrpSpPr/>
        <p:nvPr/>
      </p:nvGrpSpPr>
      <p:grpSpPr>
        <a:xfrm>
          <a:off x="0" y="0"/>
          <a:ext cx="0" cy="0"/>
          <a:chOff x="0" y="0"/>
          <a:chExt cx="0" cy="0"/>
        </a:xfrm>
      </p:grpSpPr>
      <p:sp>
        <p:nvSpPr>
          <p:cNvPr id="293" name="Google Shape;293;p56"/>
          <p:cNvSpPr txBox="1"/>
          <p:nvPr/>
        </p:nvSpPr>
        <p:spPr>
          <a:xfrm>
            <a:off x="2106450" y="2202300"/>
            <a:ext cx="4931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FFFFFF"/>
                </a:solidFill>
                <a:latin typeface="Open Sans"/>
                <a:ea typeface="Open Sans"/>
                <a:cs typeface="Open Sans"/>
                <a:sym typeface="Open Sans"/>
              </a:rPr>
              <a:t>Terima Kasih!</a:t>
            </a:r>
            <a:endParaRPr sz="3600">
              <a:solidFill>
                <a:srgbClr val="FFFFFF"/>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E50"/>
        </a:solidFill>
      </p:bgPr>
    </p:bg>
    <p:spTree>
      <p:nvGrpSpPr>
        <p:cNvPr id="144" name="Shape 144"/>
        <p:cNvGrpSpPr/>
        <p:nvPr/>
      </p:nvGrpSpPr>
      <p:grpSpPr>
        <a:xfrm>
          <a:off x="0" y="0"/>
          <a:ext cx="0" cy="0"/>
          <a:chOff x="0" y="0"/>
          <a:chExt cx="0" cy="0"/>
        </a:xfrm>
      </p:grpSpPr>
      <p:sp>
        <p:nvSpPr>
          <p:cNvPr id="145" name="Google Shape;145;p42"/>
          <p:cNvSpPr txBox="1"/>
          <p:nvPr/>
        </p:nvSpPr>
        <p:spPr>
          <a:xfrm>
            <a:off x="3721275" y="2048400"/>
            <a:ext cx="6302100" cy="1369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Deskripsi</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Kenapa</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Manfaat</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Struktur &amp; Tanggung Jawab</a:t>
            </a:r>
            <a:endParaRPr>
              <a:solidFill>
                <a:srgbClr val="FFFFFF"/>
              </a:solidFill>
              <a:latin typeface="Open Sans"/>
              <a:ea typeface="Open Sans"/>
              <a:cs typeface="Open Sans"/>
              <a:sym typeface="Open Sans"/>
            </a:endParaRPr>
          </a:p>
        </p:txBody>
      </p:sp>
      <p:sp>
        <p:nvSpPr>
          <p:cNvPr id="146" name="Google Shape;146;p42"/>
          <p:cNvSpPr txBox="1"/>
          <p:nvPr/>
        </p:nvSpPr>
        <p:spPr>
          <a:xfrm>
            <a:off x="750450" y="2082300"/>
            <a:ext cx="2485200" cy="5541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PENDAHULUAN</a:t>
            </a:r>
            <a:endParaRPr sz="2400">
              <a:solidFill>
                <a:srgbClr val="FFFFFF"/>
              </a:solidFill>
              <a:latin typeface="Open Sans"/>
              <a:ea typeface="Open Sans"/>
              <a:cs typeface="Open Sans"/>
              <a:sym typeface="Open Sans"/>
            </a:endParaRPr>
          </a:p>
        </p:txBody>
      </p:sp>
      <p:cxnSp>
        <p:nvCxnSpPr>
          <p:cNvPr id="147" name="Google Shape;147;p42"/>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43"/>
          <p:cNvSpPr txBox="1"/>
          <p:nvPr/>
        </p:nvSpPr>
        <p:spPr>
          <a:xfrm>
            <a:off x="1231075" y="1604200"/>
            <a:ext cx="4086000" cy="2077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2D3E50"/>
                </a:solidFill>
                <a:latin typeface="Open Sans SemiBold"/>
                <a:ea typeface="Open Sans SemiBold"/>
                <a:cs typeface="Open Sans SemiBold"/>
                <a:sym typeface="Open Sans SemiBold"/>
              </a:rPr>
              <a:t>Penjelasan Produk</a:t>
            </a:r>
            <a:r>
              <a:rPr lang="en">
                <a:solidFill>
                  <a:srgbClr val="2D3E50"/>
                </a:solidFill>
                <a:latin typeface="Open Sans SemiBold"/>
                <a:ea typeface="Open Sans SemiBold"/>
                <a:cs typeface="Open Sans SemiBold"/>
                <a:sym typeface="Open Sans SemiBold"/>
              </a:rPr>
              <a:t>: </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Aplikasi Konsultasi Psikis Online yang memudahkan pengguna untuk mendapatkan pelayanan kesehatan psikis tanpa buang-buang waktu untuk datang ke Psikiater atau ahli psikis.</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153" name="Google Shape;153;p43"/>
          <p:cNvSpPr txBox="1"/>
          <p:nvPr/>
        </p:nvSpPr>
        <p:spPr>
          <a:xfrm>
            <a:off x="517675" y="4481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Ringkasan </a:t>
            </a:r>
            <a:r>
              <a:rPr lang="en" sz="2400">
                <a:solidFill>
                  <a:srgbClr val="5F6368"/>
                </a:solidFill>
                <a:latin typeface="Open Sans"/>
                <a:ea typeface="Open Sans"/>
                <a:cs typeface="Open Sans"/>
                <a:sym typeface="Open Sans"/>
              </a:rPr>
              <a:t>Project </a:t>
            </a:r>
            <a:endParaRPr sz="2400">
              <a:solidFill>
                <a:srgbClr val="5F6368"/>
              </a:solidFill>
              <a:latin typeface="Open Sans"/>
              <a:ea typeface="Open Sans"/>
              <a:cs typeface="Open Sans"/>
              <a:sym typeface="Open Sans"/>
            </a:endParaRPr>
          </a:p>
        </p:txBody>
      </p:sp>
      <p:sp>
        <p:nvSpPr>
          <p:cNvPr id="154" name="Google Shape;154;p43"/>
          <p:cNvSpPr/>
          <p:nvPr/>
        </p:nvSpPr>
        <p:spPr>
          <a:xfrm>
            <a:off x="517675" y="1604200"/>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3"/>
          <p:cNvSpPr txBox="1"/>
          <p:nvPr/>
        </p:nvSpPr>
        <p:spPr>
          <a:xfrm>
            <a:off x="1231075" y="3172985"/>
            <a:ext cx="3446100" cy="692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2D3E50"/>
                </a:solidFill>
                <a:latin typeface="Open Sans SemiBold"/>
                <a:ea typeface="Open Sans SemiBold"/>
                <a:cs typeface="Open Sans SemiBold"/>
                <a:sym typeface="Open Sans SemiBold"/>
              </a:rPr>
              <a:t>Durasi p</a:t>
            </a:r>
            <a:r>
              <a:rPr lang="en">
                <a:solidFill>
                  <a:srgbClr val="2D3E50"/>
                </a:solidFill>
                <a:latin typeface="Open Sans SemiBold"/>
                <a:ea typeface="Open Sans SemiBold"/>
                <a:cs typeface="Open Sans SemiBold"/>
                <a:sym typeface="Open Sans SemiBold"/>
              </a:rPr>
              <a:t>roject:</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10 Januari 2023 - 2 Agustus 2023. </a:t>
            </a:r>
            <a:endParaRPr sz="1200">
              <a:solidFill>
                <a:srgbClr val="5F6368"/>
              </a:solidFill>
              <a:latin typeface="Open Sans"/>
              <a:ea typeface="Open Sans"/>
              <a:cs typeface="Open Sans"/>
              <a:sym typeface="Open Sans"/>
            </a:endParaRPr>
          </a:p>
        </p:txBody>
      </p:sp>
      <p:sp>
        <p:nvSpPr>
          <p:cNvPr id="156" name="Google Shape;156;p43"/>
          <p:cNvSpPr/>
          <p:nvPr/>
        </p:nvSpPr>
        <p:spPr>
          <a:xfrm>
            <a:off x="517675" y="3172985"/>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3"/>
          <p:cNvSpPr/>
          <p:nvPr/>
        </p:nvSpPr>
        <p:spPr>
          <a:xfrm>
            <a:off x="643388" y="3299236"/>
            <a:ext cx="261874" cy="260801"/>
          </a:xfrm>
          <a:custGeom>
            <a:rect b="b" l="l" r="r" t="t"/>
            <a:pathLst>
              <a:path extrusionOk="0" h="1045" w="1048">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58" name="Google Shape;158;p43"/>
          <p:cNvSpPr/>
          <p:nvPr/>
        </p:nvSpPr>
        <p:spPr>
          <a:xfrm>
            <a:off x="610514" y="1752262"/>
            <a:ext cx="327623" cy="217176"/>
          </a:xfrm>
          <a:custGeom>
            <a:rect b="b" l="l" r="r" t="t"/>
            <a:pathLst>
              <a:path extrusionOk="0" h="765" w="1149">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pic>
        <p:nvPicPr>
          <p:cNvPr id="159" name="Google Shape;159;p43"/>
          <p:cNvPicPr preferRelativeResize="0"/>
          <p:nvPr/>
        </p:nvPicPr>
        <p:blipFill>
          <a:blip r:embed="rId3">
            <a:alphaModFix/>
          </a:blip>
          <a:stretch>
            <a:fillRect/>
          </a:stretch>
        </p:blipFill>
        <p:spPr>
          <a:xfrm>
            <a:off x="5911650" y="221425"/>
            <a:ext cx="2931025" cy="47006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4"/>
          <p:cNvSpPr txBox="1"/>
          <p:nvPr/>
        </p:nvSpPr>
        <p:spPr>
          <a:xfrm>
            <a:off x="517675" y="2237975"/>
            <a:ext cx="3446100" cy="2077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2D3E50"/>
                </a:solidFill>
                <a:latin typeface="Open Sans SemiBold"/>
                <a:ea typeface="Open Sans SemiBold"/>
                <a:cs typeface="Open Sans SemiBold"/>
                <a:sym typeface="Open Sans SemiBold"/>
              </a:rPr>
              <a:t>Kenapa </a:t>
            </a:r>
            <a:r>
              <a:rPr lang="en">
                <a:solidFill>
                  <a:srgbClr val="2D3E50"/>
                </a:solidFill>
                <a:latin typeface="Open Sans SemiBold"/>
                <a:ea typeface="Open Sans SemiBold"/>
                <a:cs typeface="Open Sans SemiBold"/>
                <a:sym typeface="Open Sans SemiBold"/>
              </a:rPr>
              <a:t>: </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Banyak pengguna memerlukan pelayanan psikis secara virtual agar menghemat waktu dan memudahkan pengguna begitupun tenaga ahli psikis.</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165" name="Google Shape;165;p44"/>
          <p:cNvSpPr txBox="1"/>
          <p:nvPr/>
        </p:nvSpPr>
        <p:spPr>
          <a:xfrm>
            <a:off x="517675" y="4481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Ringkasan Project </a:t>
            </a:r>
            <a:endParaRPr sz="2400">
              <a:solidFill>
                <a:srgbClr val="5F6368"/>
              </a:solidFill>
              <a:latin typeface="Open Sans"/>
              <a:ea typeface="Open Sans"/>
              <a:cs typeface="Open Sans"/>
              <a:sym typeface="Open Sans"/>
            </a:endParaRPr>
          </a:p>
        </p:txBody>
      </p:sp>
      <p:sp>
        <p:nvSpPr>
          <p:cNvPr id="166" name="Google Shape;166;p44"/>
          <p:cNvSpPr/>
          <p:nvPr/>
        </p:nvSpPr>
        <p:spPr>
          <a:xfrm>
            <a:off x="517675" y="1534000"/>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4"/>
          <p:cNvSpPr txBox="1"/>
          <p:nvPr/>
        </p:nvSpPr>
        <p:spPr>
          <a:xfrm>
            <a:off x="4572000" y="2237975"/>
            <a:ext cx="3446100" cy="18009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2D3E50"/>
                </a:solidFill>
                <a:latin typeface="Open Sans SemiBold"/>
                <a:ea typeface="Open Sans SemiBold"/>
                <a:cs typeface="Open Sans SemiBold"/>
                <a:sym typeface="Open Sans SemiBold"/>
              </a:rPr>
              <a:t>Manfaat</a:t>
            </a:r>
            <a:r>
              <a:rPr lang="en">
                <a:solidFill>
                  <a:srgbClr val="2D3E50"/>
                </a:solidFill>
                <a:latin typeface="Open Sans SemiBold"/>
                <a:ea typeface="Open Sans SemiBold"/>
                <a:cs typeface="Open Sans SemiBold"/>
                <a:sym typeface="Open Sans SemiBold"/>
              </a:rPr>
              <a:t>: </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Merancang aplikasi untuk mempermudah pengguna dalam mendapatkan pelayanan edukasi, psikologi</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168" name="Google Shape;168;p44"/>
          <p:cNvSpPr/>
          <p:nvPr/>
        </p:nvSpPr>
        <p:spPr>
          <a:xfrm>
            <a:off x="4572000" y="1534000"/>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4"/>
          <p:cNvSpPr/>
          <p:nvPr/>
        </p:nvSpPr>
        <p:spPr>
          <a:xfrm>
            <a:off x="4684213" y="1653525"/>
            <a:ext cx="288875" cy="274249"/>
          </a:xfrm>
          <a:custGeom>
            <a:rect b="b" l="l" r="r" t="t"/>
            <a:pathLst>
              <a:path extrusionOk="0" h="993" w="1045">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70" name="Google Shape;170;p44"/>
          <p:cNvSpPr/>
          <p:nvPr/>
        </p:nvSpPr>
        <p:spPr>
          <a:xfrm>
            <a:off x="640475" y="1656801"/>
            <a:ext cx="267700" cy="267700"/>
          </a:xfrm>
          <a:custGeom>
            <a:rect b="b" l="l" r="r" t="t"/>
            <a:pathLst>
              <a:path extrusionOk="0" h="209550" w="20955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45"/>
          <p:cNvSpPr txBox="1"/>
          <p:nvPr/>
        </p:nvSpPr>
        <p:spPr>
          <a:xfrm>
            <a:off x="517675" y="2237975"/>
            <a:ext cx="3446100" cy="1246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2D3E50"/>
                </a:solidFill>
                <a:latin typeface="Open Sans SemiBold"/>
                <a:ea typeface="Open Sans SemiBold"/>
                <a:cs typeface="Open Sans SemiBold"/>
                <a:sym typeface="Open Sans SemiBold"/>
              </a:rPr>
              <a:t>Posisi</a:t>
            </a:r>
            <a:r>
              <a:rPr lang="en">
                <a:solidFill>
                  <a:srgbClr val="2D3E50"/>
                </a:solidFill>
                <a:latin typeface="Open Sans SemiBold"/>
                <a:ea typeface="Open Sans SemiBold"/>
                <a:cs typeface="Open Sans SemiBold"/>
                <a:sym typeface="Open Sans SemiBold"/>
              </a:rPr>
              <a:t>: </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-Ahmad Nur Fauzan    (Ketua)</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-Muhammad Abdillah (Manager)</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-Fasdatullah 		     (Staff)</a:t>
            </a:r>
            <a:endParaRPr b="1" sz="1200">
              <a:solidFill>
                <a:srgbClr val="4285F4"/>
              </a:solidFill>
              <a:latin typeface="Open Sans"/>
              <a:ea typeface="Open Sans"/>
              <a:cs typeface="Open Sans"/>
              <a:sym typeface="Open Sans"/>
            </a:endParaRPr>
          </a:p>
        </p:txBody>
      </p:sp>
      <p:sp>
        <p:nvSpPr>
          <p:cNvPr id="176" name="Google Shape;176;p45"/>
          <p:cNvSpPr txBox="1"/>
          <p:nvPr/>
        </p:nvSpPr>
        <p:spPr>
          <a:xfrm>
            <a:off x="517675" y="4481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Ringkasan Project </a:t>
            </a:r>
            <a:endParaRPr sz="2400">
              <a:solidFill>
                <a:srgbClr val="5F6368"/>
              </a:solidFill>
              <a:latin typeface="Open Sans"/>
              <a:ea typeface="Open Sans"/>
              <a:cs typeface="Open Sans"/>
              <a:sym typeface="Open Sans"/>
            </a:endParaRPr>
          </a:p>
        </p:txBody>
      </p:sp>
      <p:sp>
        <p:nvSpPr>
          <p:cNvPr id="177" name="Google Shape;177;p45"/>
          <p:cNvSpPr/>
          <p:nvPr/>
        </p:nvSpPr>
        <p:spPr>
          <a:xfrm>
            <a:off x="517675" y="1534000"/>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D3E50"/>
              </a:solidFill>
            </a:endParaRPr>
          </a:p>
        </p:txBody>
      </p:sp>
      <p:sp>
        <p:nvSpPr>
          <p:cNvPr id="178" name="Google Shape;178;p45"/>
          <p:cNvSpPr txBox="1"/>
          <p:nvPr/>
        </p:nvSpPr>
        <p:spPr>
          <a:xfrm>
            <a:off x="4572000" y="2237975"/>
            <a:ext cx="3446100" cy="1246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2D3E50"/>
                </a:solidFill>
                <a:latin typeface="Open Sans SemiBold"/>
                <a:ea typeface="Open Sans SemiBold"/>
                <a:cs typeface="Open Sans SemiBold"/>
                <a:sym typeface="Open Sans SemiBold"/>
              </a:rPr>
              <a:t>Tanggung Jawab</a:t>
            </a:r>
            <a:r>
              <a:rPr lang="en">
                <a:solidFill>
                  <a:srgbClr val="2D3E50"/>
                </a:solidFill>
                <a:latin typeface="Open Sans SemiBold"/>
                <a:ea typeface="Open Sans SemiBold"/>
                <a:cs typeface="Open Sans SemiBold"/>
                <a:sym typeface="Open Sans SemiBold"/>
              </a:rPr>
              <a:t>: </a:t>
            </a:r>
            <a:endParaRPr>
              <a:solidFill>
                <a:srgbClr val="2D3E50"/>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-Analisis, Training Human Resource</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-Programmer, Teknisi</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-Administrasi, Dokumentasi</a:t>
            </a:r>
            <a:endParaRPr sz="1200">
              <a:solidFill>
                <a:srgbClr val="5F6368"/>
              </a:solidFill>
              <a:latin typeface="Open Sans"/>
              <a:ea typeface="Open Sans"/>
              <a:cs typeface="Open Sans"/>
              <a:sym typeface="Open Sans"/>
            </a:endParaRPr>
          </a:p>
        </p:txBody>
      </p:sp>
      <p:sp>
        <p:nvSpPr>
          <p:cNvPr id="179" name="Google Shape;179;p45"/>
          <p:cNvSpPr/>
          <p:nvPr/>
        </p:nvSpPr>
        <p:spPr>
          <a:xfrm>
            <a:off x="4572000" y="1534000"/>
            <a:ext cx="513300" cy="513300"/>
          </a:xfrm>
          <a:prstGeom prst="ellipse">
            <a:avLst/>
          </a:prstGeom>
          <a:solidFill>
            <a:srgbClr val="2D3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D3E50"/>
              </a:solidFill>
            </a:endParaRPr>
          </a:p>
        </p:txBody>
      </p:sp>
      <p:sp>
        <p:nvSpPr>
          <p:cNvPr id="180" name="Google Shape;180;p45"/>
          <p:cNvSpPr/>
          <p:nvPr/>
        </p:nvSpPr>
        <p:spPr>
          <a:xfrm>
            <a:off x="645441" y="1662440"/>
            <a:ext cx="257757" cy="256421"/>
          </a:xfrm>
          <a:custGeom>
            <a:rect b="b" l="l" r="r" t="t"/>
            <a:pathLst>
              <a:path extrusionOk="0" h="847" w="851">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81" name="Google Shape;181;p45"/>
          <p:cNvSpPr/>
          <p:nvPr/>
        </p:nvSpPr>
        <p:spPr>
          <a:xfrm>
            <a:off x="4685687" y="1710781"/>
            <a:ext cx="285935" cy="159748"/>
          </a:xfrm>
          <a:custGeom>
            <a:rect b="b" l="l" r="r" t="t"/>
            <a:pathLst>
              <a:path extrusionOk="0" h="526" w="941">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4335"/>
        </a:solidFill>
      </p:bgPr>
    </p:bg>
    <p:spTree>
      <p:nvGrpSpPr>
        <p:cNvPr id="185" name="Shape 185"/>
        <p:cNvGrpSpPr/>
        <p:nvPr/>
      </p:nvGrpSpPr>
      <p:grpSpPr>
        <a:xfrm>
          <a:off x="0" y="0"/>
          <a:ext cx="0" cy="0"/>
          <a:chOff x="0" y="0"/>
          <a:chExt cx="0" cy="0"/>
        </a:xfrm>
      </p:grpSpPr>
      <p:sp>
        <p:nvSpPr>
          <p:cNvPr id="186" name="Google Shape;186;p46"/>
          <p:cNvSpPr txBox="1"/>
          <p:nvPr/>
        </p:nvSpPr>
        <p:spPr>
          <a:xfrm>
            <a:off x="3721275" y="2245425"/>
            <a:ext cx="3990000" cy="1088700"/>
          </a:xfrm>
          <a:prstGeom prst="rect">
            <a:avLst/>
          </a:prstGeom>
          <a:noFill/>
          <a:ln>
            <a:noFill/>
          </a:ln>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Tabel Jadwal Proyek Aplikasi Konsultasi Psikis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chemeClr val="lt1"/>
                </a:solidFill>
                <a:latin typeface="Open Sans"/>
                <a:ea typeface="Open Sans"/>
                <a:cs typeface="Open Sans"/>
                <a:sym typeface="Open Sans"/>
              </a:rPr>
              <a:t>Tabel RAB Proyek Aplikasi Konsultasi Psikis </a:t>
            </a:r>
            <a:endParaRPr>
              <a:solidFill>
                <a:srgbClr val="FFFFFF"/>
              </a:solidFill>
              <a:latin typeface="Open Sans"/>
              <a:ea typeface="Open Sans"/>
              <a:cs typeface="Open Sans"/>
              <a:sym typeface="Open Sans"/>
            </a:endParaRPr>
          </a:p>
          <a:p>
            <a:pPr indent="0" lvl="0" marL="457200" rtl="0" algn="l">
              <a:lnSpc>
                <a:spcPct val="150000"/>
              </a:lnSpc>
              <a:spcBef>
                <a:spcPts val="0"/>
              </a:spcBef>
              <a:spcAft>
                <a:spcPts val="0"/>
              </a:spcAft>
              <a:buNone/>
            </a:pPr>
            <a:r>
              <a:t/>
            </a:r>
            <a:endParaRPr>
              <a:solidFill>
                <a:srgbClr val="FFFFFF"/>
              </a:solidFill>
              <a:latin typeface="Open Sans"/>
              <a:ea typeface="Open Sans"/>
              <a:cs typeface="Open Sans"/>
              <a:sym typeface="Open Sans"/>
            </a:endParaRPr>
          </a:p>
        </p:txBody>
      </p:sp>
      <p:sp>
        <p:nvSpPr>
          <p:cNvPr id="187" name="Google Shape;187;p46"/>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JADWAL PROYEK</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 &amp; RAB </a:t>
            </a:r>
            <a:endParaRPr sz="2400">
              <a:solidFill>
                <a:srgbClr val="FFFFFF"/>
              </a:solidFill>
              <a:latin typeface="Open Sans"/>
              <a:ea typeface="Open Sans"/>
              <a:cs typeface="Open Sans"/>
              <a:sym typeface="Open Sans"/>
            </a:endParaRPr>
          </a:p>
        </p:txBody>
      </p:sp>
      <p:cxnSp>
        <p:nvCxnSpPr>
          <p:cNvPr id="188" name="Google Shape;188;p46"/>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47"/>
          <p:cNvSpPr txBox="1"/>
          <p:nvPr/>
        </p:nvSpPr>
        <p:spPr>
          <a:xfrm>
            <a:off x="315550" y="233425"/>
            <a:ext cx="1675800" cy="9234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JADWAL PROYEK</a:t>
            </a:r>
            <a:endParaRPr sz="2400">
              <a:solidFill>
                <a:srgbClr val="5F6368"/>
              </a:solidFill>
              <a:latin typeface="Open Sans"/>
              <a:ea typeface="Open Sans"/>
              <a:cs typeface="Open Sans"/>
              <a:sym typeface="Open Sans"/>
            </a:endParaRPr>
          </a:p>
        </p:txBody>
      </p:sp>
      <p:sp>
        <p:nvSpPr>
          <p:cNvPr id="194" name="Google Shape;194;p47"/>
          <p:cNvSpPr/>
          <p:nvPr/>
        </p:nvSpPr>
        <p:spPr>
          <a:xfrm>
            <a:off x="315550" y="2058462"/>
            <a:ext cx="513300" cy="513300"/>
          </a:xfrm>
          <a:prstGeom prst="ellipse">
            <a:avLst/>
          </a:prstGeom>
          <a:solidFill>
            <a:srgbClr val="F43F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7"/>
          <p:cNvSpPr/>
          <p:nvPr/>
        </p:nvSpPr>
        <p:spPr>
          <a:xfrm>
            <a:off x="458276" y="2201176"/>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pic>
        <p:nvPicPr>
          <p:cNvPr id="196" name="Google Shape;196;p47"/>
          <p:cNvPicPr preferRelativeResize="0"/>
          <p:nvPr/>
        </p:nvPicPr>
        <p:blipFill>
          <a:blip r:embed="rId3">
            <a:alphaModFix/>
          </a:blip>
          <a:stretch>
            <a:fillRect/>
          </a:stretch>
        </p:blipFill>
        <p:spPr>
          <a:xfrm>
            <a:off x="4572000" y="1"/>
            <a:ext cx="3687000" cy="4922180"/>
          </a:xfrm>
          <a:prstGeom prst="rect">
            <a:avLst/>
          </a:prstGeom>
          <a:noFill/>
          <a:ln>
            <a:noFill/>
          </a:ln>
        </p:spPr>
      </p:pic>
      <p:sp>
        <p:nvSpPr>
          <p:cNvPr id="197" name="Google Shape;197;p47"/>
          <p:cNvSpPr txBox="1"/>
          <p:nvPr/>
        </p:nvSpPr>
        <p:spPr>
          <a:xfrm>
            <a:off x="899988" y="2058438"/>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https://drive.google.com/drive/folders/1h822hOCa0RsZXQvzVlm5CCgqW3WvSsAC?usp=sharing</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8"/>
          <p:cNvSpPr txBox="1"/>
          <p:nvPr/>
        </p:nvSpPr>
        <p:spPr>
          <a:xfrm>
            <a:off x="315550" y="233425"/>
            <a:ext cx="4256400" cy="9234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RANCANGAN ANGGARAN BELANJA</a:t>
            </a:r>
            <a:endParaRPr sz="2400">
              <a:solidFill>
                <a:srgbClr val="5F6368"/>
              </a:solidFill>
              <a:latin typeface="Open Sans"/>
              <a:ea typeface="Open Sans"/>
              <a:cs typeface="Open Sans"/>
              <a:sym typeface="Open Sans"/>
            </a:endParaRPr>
          </a:p>
        </p:txBody>
      </p:sp>
      <p:sp>
        <p:nvSpPr>
          <p:cNvPr id="203" name="Google Shape;203;p48"/>
          <p:cNvSpPr/>
          <p:nvPr/>
        </p:nvSpPr>
        <p:spPr>
          <a:xfrm>
            <a:off x="315550" y="2058462"/>
            <a:ext cx="513300" cy="513300"/>
          </a:xfrm>
          <a:prstGeom prst="ellipse">
            <a:avLst/>
          </a:prstGeom>
          <a:solidFill>
            <a:srgbClr val="F43F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8"/>
          <p:cNvSpPr/>
          <p:nvPr/>
        </p:nvSpPr>
        <p:spPr>
          <a:xfrm>
            <a:off x="458276" y="2201176"/>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205" name="Google Shape;205;p48"/>
          <p:cNvSpPr txBox="1"/>
          <p:nvPr/>
        </p:nvSpPr>
        <p:spPr>
          <a:xfrm>
            <a:off x="899988" y="2058438"/>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https://drive.google.com/drive/folders/1h822hOCa0RsZXQvzVlm5CCgqW3WvSsAC?usp=sharing</a:t>
            </a:r>
            <a:r>
              <a:rPr lang="en"/>
              <a:t> </a:t>
            </a:r>
            <a:endParaRPr/>
          </a:p>
        </p:txBody>
      </p:sp>
      <p:pic>
        <p:nvPicPr>
          <p:cNvPr id="206" name="Google Shape;206;p48"/>
          <p:cNvPicPr preferRelativeResize="0"/>
          <p:nvPr/>
        </p:nvPicPr>
        <p:blipFill>
          <a:blip r:embed="rId4">
            <a:alphaModFix/>
          </a:blip>
          <a:stretch>
            <a:fillRect/>
          </a:stretch>
        </p:blipFill>
        <p:spPr>
          <a:xfrm>
            <a:off x="4942138" y="152400"/>
            <a:ext cx="3286095" cy="4838699"/>
          </a:xfrm>
          <a:prstGeom prst="rect">
            <a:avLst/>
          </a:prstGeom>
          <a:noFill/>
          <a:ln>
            <a:noFill/>
          </a:ln>
        </p:spPr>
      </p:pic>
      <p:pic>
        <p:nvPicPr>
          <p:cNvPr id="207" name="Google Shape;207;p48"/>
          <p:cNvPicPr preferRelativeResize="0"/>
          <p:nvPr/>
        </p:nvPicPr>
        <p:blipFill>
          <a:blip r:embed="rId5">
            <a:alphaModFix/>
          </a:blip>
          <a:stretch>
            <a:fillRect/>
          </a:stretch>
        </p:blipFill>
        <p:spPr>
          <a:xfrm>
            <a:off x="581513" y="3076563"/>
            <a:ext cx="4162425" cy="1914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B981"/>
        </a:solidFill>
      </p:bgPr>
    </p:bg>
    <p:spTree>
      <p:nvGrpSpPr>
        <p:cNvPr id="211" name="Shape 211"/>
        <p:cNvGrpSpPr/>
        <p:nvPr/>
      </p:nvGrpSpPr>
      <p:grpSpPr>
        <a:xfrm>
          <a:off x="0" y="0"/>
          <a:ext cx="0" cy="0"/>
          <a:chOff x="0" y="0"/>
          <a:chExt cx="0" cy="0"/>
        </a:xfrm>
      </p:grpSpPr>
      <p:sp>
        <p:nvSpPr>
          <p:cNvPr id="212" name="Google Shape;212;p49"/>
          <p:cNvSpPr txBox="1"/>
          <p:nvPr/>
        </p:nvSpPr>
        <p:spPr>
          <a:xfrm>
            <a:off x="3721275" y="1896000"/>
            <a:ext cx="3990000" cy="16932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Penjelasan Aplikasi</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Fitur Aplikasi</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Keuntungan </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Dampak Positif</a:t>
            </a:r>
            <a:endParaRPr>
              <a:solidFill>
                <a:srgbClr val="FFFFFF"/>
              </a:solidFill>
              <a:latin typeface="Open Sans"/>
              <a:ea typeface="Open Sans"/>
              <a:cs typeface="Open Sans"/>
              <a:sym typeface="Open Sans"/>
            </a:endParaRPr>
          </a:p>
        </p:txBody>
      </p:sp>
      <p:sp>
        <p:nvSpPr>
          <p:cNvPr id="213" name="Google Shape;213;p49"/>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Mockup &amp; </a:t>
            </a:r>
            <a:br>
              <a:rPr lang="en" sz="2400">
                <a:solidFill>
                  <a:srgbClr val="FFFFFF"/>
                </a:solidFill>
                <a:latin typeface="Open Sans"/>
                <a:ea typeface="Open Sans"/>
                <a:cs typeface="Open Sans"/>
                <a:sym typeface="Open Sans"/>
              </a:rPr>
            </a:br>
            <a:r>
              <a:rPr lang="en" sz="2400">
                <a:solidFill>
                  <a:srgbClr val="FFFFFF"/>
                </a:solidFill>
                <a:latin typeface="Open Sans"/>
                <a:ea typeface="Open Sans"/>
                <a:cs typeface="Open Sans"/>
                <a:sym typeface="Open Sans"/>
              </a:rPr>
              <a:t>Penjelasan</a:t>
            </a:r>
            <a:endParaRPr sz="2400">
              <a:solidFill>
                <a:srgbClr val="FFFFFF"/>
              </a:solidFill>
              <a:latin typeface="Open Sans"/>
              <a:ea typeface="Open Sans"/>
              <a:cs typeface="Open Sans"/>
              <a:sym typeface="Open Sans"/>
            </a:endParaRPr>
          </a:p>
        </p:txBody>
      </p:sp>
      <p:cxnSp>
        <p:nvCxnSpPr>
          <p:cNvPr id="214" name="Google Shape;214;p49"/>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